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7" r:id="rId2"/>
    <p:sldId id="278" r:id="rId3"/>
    <p:sldId id="256" r:id="rId4"/>
    <p:sldId id="258" r:id="rId5"/>
    <p:sldId id="274" r:id="rId6"/>
    <p:sldId id="260" r:id="rId7"/>
    <p:sldId id="275" r:id="rId8"/>
    <p:sldId id="261" r:id="rId9"/>
    <p:sldId id="262" r:id="rId10"/>
    <p:sldId id="263" r:id="rId11"/>
    <p:sldId id="266" r:id="rId12"/>
    <p:sldId id="264" r:id="rId13"/>
    <p:sldId id="265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4855A-2FD9-4DA8-8083-4510CDF78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6C2658-E270-46A5-8432-3D4818D46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A8FA6F-5BD8-4839-9372-0AB9AB5D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93A57-F67B-4F10-BB6B-187D95E778E9}" type="datetimeFigureOut">
              <a:rPr lang="cs-CZ" smtClean="0"/>
              <a:pPr>
                <a:defRPr/>
              </a:pPr>
              <a:t>01.02.2021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D51158-92D3-4DA8-AB83-28472DD5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BDA2CD-08FB-4BEF-AA43-4EC44F16E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D60AB-DB7D-4CC6-B89C-F83F479E53B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36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13F73-0CD1-452D-AE1E-BDB6B145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54D128-20A1-4268-96CD-553281471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EFE74D-31FE-4C10-9DBD-B8E465B8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4BB27-0133-480B-9B09-D0029DE64E8A}" type="datetimeFigureOut">
              <a:rPr lang="cs-CZ" smtClean="0"/>
              <a:pPr>
                <a:defRPr/>
              </a:pPr>
              <a:t>01.02.2021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EBA916-8D55-4F0E-AF40-6ED298DF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3FC6FE-F239-4D3B-85C0-7D923235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8FD66-DC94-46F9-95DA-7241C88EC4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6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0E648F1-1FD4-454A-921C-2940668957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2B3E3C-BC31-4D79-93F8-2634210EF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06B124-84CB-4F59-B28B-B8EA09CA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02E2E-A544-4977-9D9F-4C468B7BEF2D}" type="datetimeFigureOut">
              <a:rPr lang="cs-CZ" smtClean="0"/>
              <a:pPr>
                <a:defRPr/>
              </a:pPr>
              <a:t>01.02.2021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1843BB-7A71-41A9-ACF0-C898250A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4538A9-C2DD-43CA-AC56-D91839EA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8D16F-84AA-47C4-9C98-D9C49CEFBF9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36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F71A4-28D8-44D2-8A25-7BF9AF298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4DF1D2-5CA1-49A4-9CFD-5C898D928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CF6F53-8C4A-4A94-B793-9C97FA9A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06195-275F-4E33-AA44-35AE3F73B3E2}" type="datetimeFigureOut">
              <a:rPr lang="cs-CZ" smtClean="0"/>
              <a:pPr>
                <a:defRPr/>
              </a:pPr>
              <a:t>01.02.2021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37F2B9-0B09-48B1-AB7F-1F16B23F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B8E9E4-4F70-4D10-8150-BA93D62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2C9CD-8D26-46B1-A447-4213D662836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71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26347-7850-477B-B730-C44E0E189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EDB3D33-3102-44D7-8377-90BEE317A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F9CE66-BB72-4B04-A90E-2FDF1B9C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98B10-DB9E-4EFB-BF27-682D42A72A6B}" type="datetimeFigureOut">
              <a:rPr lang="cs-CZ" smtClean="0"/>
              <a:pPr>
                <a:defRPr/>
              </a:pPr>
              <a:t>01.02.2021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C7C35B-501A-4DFA-90FA-E93D6F04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1CAB85-6232-40F0-BA7A-2CF12E4A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DA48F-84DD-42C1-B64E-23211D293E3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4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5FCCD-0432-4D6B-A124-18270057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0FEAD8-2C1B-4B1F-92C2-ECEBADED2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F1E4952-7F00-4296-8AD9-62D65D6F0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981155-1712-44A7-BF17-8C7FED64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DC88C6-8086-47C8-9319-8666A4770F27}" type="datetimeFigureOut">
              <a:rPr lang="cs-CZ" smtClean="0"/>
              <a:pPr>
                <a:defRPr/>
              </a:pPr>
              <a:t>01.02.2021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E93C39-388C-415D-9B0C-59C34D85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EE9918-CEB8-48C5-ADAA-9C2051E2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595A8-D2C1-4D95-9857-744639D5FB7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16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41EB5-8BF2-4443-B641-D9AAA8E4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35DA2CB-5567-4964-BF12-3DB7F74E7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2020BEB-48DA-4E93-9DC0-3727F2457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386D97F-E28D-4145-9CBD-DAC356535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394D129-7F4E-4572-AEBA-5B04160DF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4D75950-A778-4CDF-A92E-16FE1DBD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4FE55-3768-479F-A230-1287F1EF45AA}" type="datetimeFigureOut">
              <a:rPr lang="cs-CZ" smtClean="0"/>
              <a:pPr>
                <a:defRPr/>
              </a:pPr>
              <a:t>01.02.2021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58D1F1D-6D13-4A8F-836E-1B94B9D2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F0A72AA-42D9-41D3-8586-348F137D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C321B-5E56-4AE6-B8F8-EB609EEB298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79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1A7CA-0B9B-405C-A3CB-8559F4F4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6A8AA96-C291-4D4B-AE16-0A07F9653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98B10-DB9E-4EFB-BF27-682D42A72A6B}" type="datetimeFigureOut">
              <a:rPr lang="cs-CZ" smtClean="0"/>
              <a:pPr>
                <a:defRPr/>
              </a:pPr>
              <a:t>01.02.2021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F5C51D5-1C56-47C0-BBF0-F9588BFC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2539C6-D6C8-4FC7-A0EB-5AE349BE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DA48F-84DD-42C1-B64E-23211D293E3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7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EF25F21-D71F-4440-BFFA-D325D75C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41ED2-3352-4014-86DF-BC0E9A769891}" type="datetimeFigureOut">
              <a:rPr lang="cs-CZ" smtClean="0"/>
              <a:pPr>
                <a:defRPr/>
              </a:pPr>
              <a:t>01.02.2021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465A56E-6AA8-40C2-B2CB-8E99B175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25C896-88BF-49E9-9FC7-B89407343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9415-B9BD-42E7-9B41-98642E680F6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92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C3173C-5BEE-4E90-BEFF-00DAF59A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78D040-F3F3-4C31-9B2F-F8DA02C61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375A91F-4AA4-46CA-A463-AC33A2E48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CE2450-55D8-42BA-8DCC-817A8296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9B73BA-F3C0-4F97-BA35-0C8F34F260FD}" type="datetimeFigureOut">
              <a:rPr lang="cs-CZ" smtClean="0"/>
              <a:pPr>
                <a:defRPr/>
              </a:pPr>
              <a:t>01.02.2021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4011F2-8205-4AC8-8823-2AA83055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A25B92-14B8-46DD-90D5-3BB39ADF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DDBFC-7BA0-4F2D-A643-1734200781E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38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823A1-820F-4478-84B5-47E590B3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75A41E6-F2CC-48EC-8BBC-CE1906EA1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00C2058-BCE2-4256-A77A-358ACF0B6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CE0FF3-6195-4BA0-B9DF-A49F9AC1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DEF3D2-D958-46AF-AFF0-2014654B04A3}" type="datetimeFigureOut">
              <a:rPr lang="cs-CZ" smtClean="0"/>
              <a:pPr>
                <a:defRPr/>
              </a:pPr>
              <a:t>01.02.2021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9648A0-6D03-4526-B6DE-78859304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641F23-F62B-4D18-8D75-D7B898E1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7479B-B2A6-4A4E-BDE4-1A5D03F7379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3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56EBC9D-ABA5-46CE-9B77-97FE697E9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A95821B-1565-423C-B47B-5117DA5D8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B010DD-B73B-4C2B-A7C6-083E41E02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98B10-DB9E-4EFB-BF27-682D42A72A6B}" type="datetimeFigureOut">
              <a:rPr lang="cs-CZ" smtClean="0"/>
              <a:pPr>
                <a:defRPr/>
              </a:pPr>
              <a:t>01.02.2021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563F41-BAC0-43E0-9BE8-0D6D3031C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BD6D41-1E63-41FE-A0D1-5FE9E17DE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ADA48F-84DD-42C1-B64E-23211D293E3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71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jP2pUGb-7s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BE303-03D4-4B9A-BEB5-4442EEC2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ploštěnci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E4603D-27B3-448C-B2DD-015134296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Znaky na těle</a:t>
            </a:r>
          </a:p>
          <a:p>
            <a:pPr lvl="1"/>
            <a:r>
              <a:rPr lang="cs-CZ" dirty="0"/>
              <a:t>Ploché, článkované, hermafroditi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Paraziti </a:t>
            </a:r>
          </a:p>
          <a:p>
            <a:pPr lvl="1"/>
            <a:r>
              <a:rPr lang="cs-CZ" dirty="0"/>
              <a:t>Tasemnice, motolice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Nákaza</a:t>
            </a:r>
          </a:p>
          <a:p>
            <a:pPr lvl="1"/>
            <a:r>
              <a:rPr lang="cs-CZ" dirty="0"/>
              <a:t>Špatně tepelně opracované maso</a:t>
            </a:r>
          </a:p>
          <a:p>
            <a:pPr lvl="1"/>
            <a:r>
              <a:rPr lang="cs-CZ" dirty="0"/>
              <a:t>Ovce z vody – larvy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B4BE449-F974-4AAE-B5CD-54702349D0F8}"/>
              </a:ext>
            </a:extLst>
          </p:cNvPr>
          <p:cNvSpPr/>
          <p:nvPr/>
        </p:nvSpPr>
        <p:spPr>
          <a:xfrm>
            <a:off x="1187624" y="2132856"/>
            <a:ext cx="36724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3CECE92-9BEF-4D5A-97D1-CC1535FBFC54}"/>
              </a:ext>
            </a:extLst>
          </p:cNvPr>
          <p:cNvSpPr/>
          <p:nvPr/>
        </p:nvSpPr>
        <p:spPr>
          <a:xfrm>
            <a:off x="1187624" y="3068960"/>
            <a:ext cx="21602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0E3904D-3CF3-4F69-831D-D7A8A4CC36D5}"/>
              </a:ext>
            </a:extLst>
          </p:cNvPr>
          <p:cNvSpPr/>
          <p:nvPr/>
        </p:nvSpPr>
        <p:spPr>
          <a:xfrm>
            <a:off x="1187624" y="4005064"/>
            <a:ext cx="36004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D37168-1F54-4833-97B3-D44E8ED13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296" y="625996"/>
            <a:ext cx="3405310" cy="258698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32F575E-0014-4CE5-8515-6EF11CE6F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334552"/>
            <a:ext cx="2724261" cy="329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1. škrkavka dětská</a:t>
            </a:r>
          </a:p>
        </p:txBody>
      </p:sp>
      <p:sp>
        <p:nvSpPr>
          <p:cNvPr id="19460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Výskyt</a:t>
            </a:r>
          </a:p>
        </p:txBody>
      </p:sp>
      <p:sp>
        <p:nvSpPr>
          <p:cNvPr id="19458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/>
              <a:t>Tenké střevo </a:t>
            </a:r>
            <a:r>
              <a:rPr lang="cs-CZ"/>
              <a:t>dětí</a:t>
            </a:r>
          </a:p>
          <a:p>
            <a:r>
              <a:rPr lang="cs-CZ" b="1"/>
              <a:t>Parazit</a:t>
            </a:r>
            <a:r>
              <a:rPr lang="cs-CZ"/>
              <a:t> (cizopasník)</a:t>
            </a:r>
          </a:p>
        </p:txBody>
      </p:sp>
      <p:sp>
        <p:nvSpPr>
          <p:cNvPr id="19462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/>
              <a:t>Způsob výživy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944938" cy="38862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b="1" dirty="0"/>
              <a:t>Potrava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Obsah střeva hostitele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b="1" dirty="0"/>
              <a:t>Trávicí trubice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Ústní a řitní otvor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</p:txBody>
      </p:sp>
      <p:pic>
        <p:nvPicPr>
          <p:cNvPr id="19461" name="Zástupný symbol pro obsah 7" descr="Výřez obrazovky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573463"/>
            <a:ext cx="2808287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1. škrkavka dětská</a:t>
            </a:r>
          </a:p>
        </p:txBody>
      </p:sp>
      <p:sp>
        <p:nvSpPr>
          <p:cNvPr id="20484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Rozmnožování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b="1" dirty="0"/>
              <a:t>Vajíčka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Tvoří se v těle samičky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>
              <a:solidFill>
                <a:schemeClr val="accent3"/>
              </a:solidFill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>
              <a:solidFill>
                <a:schemeClr val="accent3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</p:txBody>
      </p:sp>
      <p:sp>
        <p:nvSpPr>
          <p:cNvPr id="2048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00563" y="1557338"/>
            <a:ext cx="3657600" cy="657225"/>
          </a:xfrm>
        </p:spPr>
        <p:txBody>
          <a:bodyPr/>
          <a:lstStyle/>
          <a:p>
            <a:r>
              <a:rPr lang="cs-CZ"/>
              <a:t>Možnost nákazy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Vajíčka součást výkalů hostitele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cs-CZ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Vajíčka na neomyté zelenině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cs-CZ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Do těla dalšího hostitele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794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1. škrkavka dětská</a:t>
            </a:r>
            <a:br>
              <a:rPr lang="cs-CZ" dirty="0"/>
            </a:br>
            <a:r>
              <a:rPr lang="cs-CZ" sz="2000" dirty="0">
                <a:hlinkClick r:id="rId2"/>
              </a:rPr>
              <a:t>https://www.youtube.com/watch?v=IjP2pUGb-7s</a:t>
            </a:r>
            <a:br>
              <a:rPr lang="cs-CZ" sz="2000" dirty="0"/>
            </a:br>
            <a:endParaRPr lang="cs-CZ" dirty="0"/>
          </a:p>
        </p:txBody>
      </p:sp>
      <p:sp>
        <p:nvSpPr>
          <p:cNvPr id="21507" name="Zástupný symbol pro text 4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3657600" cy="657225"/>
          </a:xfrm>
        </p:spPr>
        <p:txBody>
          <a:bodyPr/>
          <a:lstStyle/>
          <a:p>
            <a:r>
              <a:rPr lang="cs-CZ"/>
              <a:t>Nepřímý vývin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1116013" y="2060575"/>
            <a:ext cx="7559675" cy="4392613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000" dirty="0"/>
              <a:t>Vajíčka ve střevě hostitele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600" dirty="0">
                <a:solidFill>
                  <a:schemeClr val="accent3"/>
                </a:solidFill>
              </a:rPr>
              <a:t>Líhnutí </a:t>
            </a:r>
            <a:r>
              <a:rPr lang="cs-CZ" sz="2600" b="1" dirty="0">
                <a:solidFill>
                  <a:schemeClr val="accent3"/>
                </a:solidFill>
              </a:rPr>
              <a:t>larev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000" dirty="0"/>
              <a:t>Larvy </a:t>
            </a:r>
            <a:r>
              <a:rPr lang="cs-CZ" sz="3000" u="sng" dirty="0"/>
              <a:t>ve střevě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600" dirty="0">
                <a:solidFill>
                  <a:schemeClr val="accent3"/>
                </a:solidFill>
              </a:rPr>
              <a:t>provrtají stěnu střeva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000" dirty="0"/>
              <a:t>Larvy </a:t>
            </a:r>
            <a:r>
              <a:rPr lang="cs-CZ" sz="3000" u="sng" dirty="0"/>
              <a:t>v krvi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600" dirty="0">
                <a:solidFill>
                  <a:schemeClr val="accent3"/>
                </a:solidFill>
              </a:rPr>
              <a:t>Velikost 3 mm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000" dirty="0"/>
              <a:t>Larvy </a:t>
            </a:r>
            <a:r>
              <a:rPr lang="cs-CZ" sz="3000" u="sng" dirty="0"/>
              <a:t>v plících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600" dirty="0">
                <a:solidFill>
                  <a:schemeClr val="accent3"/>
                </a:solidFill>
              </a:rPr>
              <a:t>Přecházejí do trávicí soustavy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600" dirty="0">
                <a:solidFill>
                  <a:schemeClr val="accent3"/>
                </a:solidFill>
              </a:rPr>
              <a:t>Jsou vykašlány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000" dirty="0"/>
              <a:t>Larvy v tenkém střevě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600" dirty="0">
                <a:solidFill>
                  <a:schemeClr val="accent3"/>
                </a:solidFill>
              </a:rPr>
              <a:t>Dospívají a tvoří nová vajíčka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</p:txBody>
      </p:sp>
      <p:sp>
        <p:nvSpPr>
          <p:cNvPr id="11" name="Zahnutá šipka doleva 10"/>
          <p:cNvSpPr/>
          <p:nvPr/>
        </p:nvSpPr>
        <p:spPr>
          <a:xfrm rot="10800000" flipH="1">
            <a:off x="6588224" y="1844824"/>
            <a:ext cx="2016224" cy="4320480"/>
          </a:xfrm>
          <a:prstGeom prst="curvedLef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452320" y="3820398"/>
            <a:ext cx="82586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30 dní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2. Roup dětský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cs-CZ" sz="1600" i="1" dirty="0"/>
              <a:t>Podle učebnice na str. 56 doplň informace 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cs-CZ" sz="1600" i="1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Velikost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1 cm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Výskyt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Tlusté střevo a řitní otvor člověka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Rozmnožování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Samička klade vajíčka k řitnímu otvo</a:t>
            </a:r>
            <a:r>
              <a:rPr lang="cs-CZ" dirty="0">
                <a:solidFill>
                  <a:schemeClr val="accent3"/>
                </a:solidFill>
              </a:rPr>
              <a:t>ru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Obtíže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Svědění kolem konečníku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Ochrana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Osobní hygiena</a:t>
            </a:r>
          </a:p>
        </p:txBody>
      </p:sp>
      <p:pic>
        <p:nvPicPr>
          <p:cNvPr id="22531" name="Picture 2" descr="C:\Users\Tereza\AppData\Local\Microsoft\Windows\Temporary Internet Files\Content.IE5\K43E3B6T\MC900434411[2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98450"/>
            <a:ext cx="9572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Tereza\AppData\Local\Microsoft\Windows\Temporary Internet Files\Content.IE5\Y78AKF17\MC900428065[3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0" y="5373688"/>
            <a:ext cx="15843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2EEABD9-C4FE-41ED-86D8-DE79B7409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2" y="324491"/>
            <a:ext cx="3784848" cy="2631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3. Svalovec stočený</a:t>
            </a:r>
          </a:p>
        </p:txBody>
      </p:sp>
      <p:pic>
        <p:nvPicPr>
          <p:cNvPr id="6" name="Zástupný symbol pro obsah 5" descr="Výřez obrazovky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8777" y="1825625"/>
            <a:ext cx="3525946" cy="4351338"/>
          </a:xfrm>
          <a:ln w="38100" cap="sq">
            <a:solidFill>
              <a:srgbClr val="00000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8" name="Zástupný symbol pro obsah 7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5724128" y="2532104"/>
            <a:ext cx="1586088" cy="136815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1331913" y="6092825"/>
            <a:ext cx="2620962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Larvy svalovce ve svalu</a:t>
            </a:r>
          </a:p>
        </p:txBody>
      </p:sp>
      <p:cxnSp>
        <p:nvCxnSpPr>
          <p:cNvPr id="10" name="Přímá spojnice se šipkou 9"/>
          <p:cNvCxnSpPr>
            <a:endCxn id="8" idx="1"/>
          </p:cNvCxnSpPr>
          <p:nvPr/>
        </p:nvCxnSpPr>
        <p:spPr>
          <a:xfrm flipV="1">
            <a:off x="4356100" y="3216275"/>
            <a:ext cx="1368425" cy="1220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3. Svalovec stočený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b="1" dirty="0"/>
              <a:t>Parazit</a:t>
            </a:r>
            <a:r>
              <a:rPr lang="cs-CZ" dirty="0"/>
              <a:t> člověka, prasat a ptáků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Larvy se </a:t>
            </a:r>
            <a:r>
              <a:rPr lang="cs-CZ" b="1" dirty="0">
                <a:solidFill>
                  <a:schemeClr val="bg1"/>
                </a:solidFill>
              </a:rPr>
              <a:t>zapouzdří ve svalech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Přenos na člověka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Z nedovařeného nakaženého vepřového masa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Nebezpečí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>
                <a:solidFill>
                  <a:schemeClr val="bg1"/>
                </a:solidFill>
              </a:rPr>
              <a:t>Vážné onemocnění </a:t>
            </a:r>
            <a:r>
              <a:rPr lang="cs-CZ" dirty="0">
                <a:solidFill>
                  <a:schemeClr val="bg1"/>
                </a:solidFill>
              </a:rPr>
              <a:t>(postihuje různé části těla)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cs-CZ" dirty="0">
              <a:solidFill>
                <a:schemeClr val="bg1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</p:txBody>
      </p:sp>
      <p:pic>
        <p:nvPicPr>
          <p:cNvPr id="9" name="Zástupný symbol pro obsah 7" descr="Výřez obrazovky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4646485"/>
            <a:ext cx="2088232" cy="1801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4. Vlasovec mízní</a:t>
            </a: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Tropický hlíst</a:t>
            </a:r>
          </a:p>
          <a:p>
            <a:r>
              <a:rPr lang="cs-CZ"/>
              <a:t>Parazit</a:t>
            </a:r>
          </a:p>
          <a:p>
            <a:r>
              <a:rPr lang="cs-CZ"/>
              <a:t>Sloní nemoc (elefantiáza)</a:t>
            </a:r>
          </a:p>
          <a:p>
            <a:endParaRPr lang="cs-CZ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75" y="3357563"/>
            <a:ext cx="3167063" cy="247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38" y="1989138"/>
            <a:ext cx="4478337" cy="4733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5. Háďátko řepné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cs-CZ" sz="1400" i="1" dirty="0"/>
              <a:t>Vyhledej v učebnici na str. 57 odpovědi na následující otázky.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Velikost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2 mm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Kde cizopasí?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Na kořenech řepy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Co způsobuje?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Poškození bulvy, rostlina chřadne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Lze pozorovat na háďátku pohlavní dvoutvárnost?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Ano, samec a samička jsou zcela odlišní</a:t>
            </a:r>
          </a:p>
        </p:txBody>
      </p:sp>
      <p:pic>
        <p:nvPicPr>
          <p:cNvPr id="26627" name="Picture 2" descr="C:\Users\Tereza\AppData\Local\Microsoft\Windows\Temporary Internet Files\Content.IE5\K43E3B6T\MC900434411[2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404813"/>
            <a:ext cx="9572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Tereza\AppData\Local\Microsoft\Windows\Temporary Internet Files\Content.IE5\Y78AKF17\MC900428065[3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0" y="5373688"/>
            <a:ext cx="15843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5. Háďátko řepné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50" y="1557338"/>
            <a:ext cx="3595688" cy="48736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539750" y="6040438"/>
            <a:ext cx="172402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cs-CZ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Řepa cukrovka</a:t>
            </a:r>
          </a:p>
        </p:txBody>
      </p:sp>
      <p:pic>
        <p:nvPicPr>
          <p:cNvPr id="27652" name="Obrázek 5" descr="Výřez obrazovky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84313"/>
            <a:ext cx="3313112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884738" y="6040438"/>
            <a:ext cx="317182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cs-CZ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Zdravé bulvy (řepa cukrovka)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Neparazitičtí hlísti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Žijí </a:t>
            </a:r>
            <a:r>
              <a:rPr lang="cs-CZ" b="1" dirty="0"/>
              <a:t>volně v půdě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b="1" dirty="0"/>
              <a:t>Zúrodňují</a:t>
            </a:r>
            <a:r>
              <a:rPr lang="cs-CZ" dirty="0"/>
              <a:t> půdu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Rozklad složitých látek na jednodušší (živiny pro rostliny)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Hlístice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</p:txBody>
      </p:sp>
      <p:pic>
        <p:nvPicPr>
          <p:cNvPr id="1027" name="Picture 3" descr="C:\Users\Tereza\AppData\Local\Microsoft\Windows\Temporary Internet Files\Content.IE5\Y78AKF17\MP90017854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567113"/>
            <a:ext cx="4175125" cy="2782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6F36524-FA38-452A-9DF9-DF2B6C6E4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886993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49A9A-8225-47EE-865A-1BB91489E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DÚ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BCE44D2-5EE3-463D-A2ED-3217924A0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565" y="1825625"/>
            <a:ext cx="54528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39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Hlísti (zápis)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Paraziti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/>
              <a:t>Neparazitičtí hlísti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Pohlavní dvoutvárnost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Trávicí trubice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Ústní a řitní otvor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Složitý nepřímý vývin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Různí hostitelé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Válcovité tělo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Paraziti člověka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Škrkavka dětská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Roup dětský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Svalovec stočený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Vlasovec mízní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Parazit rostlin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Háďátko řepné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Neparazitičtí hlísti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Zúrodňují půdu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69CA4-73FF-47BC-BB02-67320B3D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787A23-09AC-47DA-8EEB-4DB28CF83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V jaké části těla parazituje škrkavka, roup a svalovec?</a:t>
            </a:r>
          </a:p>
          <a:p>
            <a:r>
              <a:rPr lang="cs-CZ" dirty="0"/>
              <a:t>2. Co způsobí vlasovec v těle?</a:t>
            </a:r>
          </a:p>
          <a:p>
            <a:r>
              <a:rPr lang="cs-CZ" dirty="0"/>
              <a:t>3. Na jaké části těla rostliny parazituje háďátko?</a:t>
            </a:r>
          </a:p>
          <a:p>
            <a:r>
              <a:rPr lang="cs-CZ" dirty="0"/>
              <a:t>4. Proč jsou důležité půdní hlístice?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Neposílat. Kontrola na další online hodině (4. 2.)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07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Hlísti</a:t>
            </a:r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Cizopasníci i užiteční živočichové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794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Porovnej </a:t>
            </a:r>
            <a:r>
              <a:rPr lang="cs-CZ" b="1" dirty="0"/>
              <a:t>cizopasné ploštěnce </a:t>
            </a:r>
            <a:r>
              <a:rPr lang="cs-CZ" dirty="0"/>
              <a:t>a</a:t>
            </a:r>
            <a:r>
              <a:rPr lang="cs-CZ" b="1" dirty="0"/>
              <a:t> hlísty </a:t>
            </a:r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3657600" cy="658812"/>
          </a:xfrm>
        </p:spPr>
        <p:txBody>
          <a:bodyPr>
            <a:normAutofit/>
          </a:bodyPr>
          <a:lstStyle/>
          <a:p>
            <a:r>
              <a:rPr lang="cs-CZ" dirty="0"/>
              <a:t>Tasemnice </a:t>
            </a:r>
            <a:r>
              <a:rPr lang="cs-CZ" dirty="0" err="1"/>
              <a:t>dlouhočlenná</a:t>
            </a:r>
            <a:endParaRPr lang="cs-CZ" dirty="0"/>
          </a:p>
          <a:p>
            <a:r>
              <a:rPr lang="cs-CZ" sz="1500" dirty="0"/>
              <a:t>str. 55 učebnice</a:t>
            </a:r>
          </a:p>
        </p:txBody>
      </p:sp>
      <p:pic>
        <p:nvPicPr>
          <p:cNvPr id="15362" name="Zástupný symbol pro obsah 7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1042988" y="2492375"/>
            <a:ext cx="2401887" cy="3673475"/>
          </a:xfrm>
        </p:spPr>
      </p:pic>
      <p:sp>
        <p:nvSpPr>
          <p:cNvPr id="15365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500563" y="1484313"/>
            <a:ext cx="3657600" cy="658812"/>
          </a:xfrm>
        </p:spPr>
        <p:txBody>
          <a:bodyPr>
            <a:normAutofit/>
          </a:bodyPr>
          <a:lstStyle/>
          <a:p>
            <a:r>
              <a:rPr lang="cs-CZ" dirty="0"/>
              <a:t>Škrkavka dětská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356100" y="2492375"/>
            <a:ext cx="3935413" cy="38862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sz="1400" i="1" dirty="0"/>
              <a:t>Vyhledej obrázek v učebnici na str. 56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sz="1400" i="1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cs-CZ" dirty="0"/>
              <a:t> </a:t>
            </a:r>
            <a:r>
              <a:rPr lang="cs-CZ" b="1" dirty="0"/>
              <a:t>znaky hlístů: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cs-CZ" b="1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>
                <a:solidFill>
                  <a:srgbClr val="FF0000"/>
                </a:solidFill>
              </a:rPr>
              <a:t>Nečlánkované tělo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>
                <a:solidFill>
                  <a:srgbClr val="FF0000"/>
                </a:solidFill>
              </a:rPr>
              <a:t>Kruhovitý průřez těla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>
                <a:solidFill>
                  <a:srgbClr val="FF0000"/>
                </a:solidFill>
              </a:rPr>
              <a:t>Pohlavní dvoutvárnost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sz="1400" i="1" dirty="0"/>
          </a:p>
        </p:txBody>
      </p:sp>
      <p:pic>
        <p:nvPicPr>
          <p:cNvPr id="15366" name="Picture 2" descr="C:\Users\Tereza\AppData\Local\Microsoft\Windows\Temporary Internet Files\Content.IE5\K43E3B6T\MC900434411[2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0"/>
            <a:ext cx="9572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Tereza\AppData\Local\Microsoft\Windows\Temporary Internet Files\Content.IE5\Y78AKF17\MC900428065[3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5589588"/>
            <a:ext cx="15843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72FA0-B5CB-47F3-BEC2-4F6C385F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Tělo hlístů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CDDB4C4-506F-4B94-935B-0D0E4E356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988840"/>
            <a:ext cx="3957160" cy="39571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D6958F1-A853-4BA4-837B-F1BFE24A9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704" y="2276872"/>
            <a:ext cx="4262016" cy="283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3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Pohlavní dvoutvárnost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b="1" dirty="0"/>
              <a:t>Samec a samička jsou odlišní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  <a:p>
            <a:pPr marL="365760" lvl="1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/>
              <a:t>Jakými znaky se mohou odlišovat?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>
                <a:solidFill>
                  <a:schemeClr val="accent2"/>
                </a:solidFill>
              </a:rPr>
              <a:t>Velikost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>
                <a:solidFill>
                  <a:schemeClr val="accent2"/>
                </a:solidFill>
              </a:rPr>
              <a:t>Zbarvení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</p:txBody>
      </p:sp>
      <p:pic>
        <p:nvPicPr>
          <p:cNvPr id="16387" name="Picture 2" descr="C:\Users\Tereza\AppData\Local\Microsoft\Windows\Temporary Internet Files\Content.IE5\K43E3B6T\MC900434411[2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276475"/>
            <a:ext cx="6477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Tereza\AppData\Local\Microsoft\Windows\Temporary Internet Files\Content.IE5\SHRZAFRV\MP90018049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860800"/>
            <a:ext cx="4103687" cy="269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051" name="Picture 3" descr="C:\Users\Tereza\AppData\Local\Microsoft\Windows\Temporary Internet Files\Content.IE5\K43E3B6T\MP90042658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200400"/>
            <a:ext cx="2951163" cy="3421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81B0A9-93CC-4B8A-AC50-ED4E7A52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Škrkavka – samec a samička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A794324-5D3C-401A-ADD1-D87F0FDB7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700" y="1484784"/>
            <a:ext cx="5400600" cy="458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8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Významní hlísti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1050" y="2060575"/>
            <a:ext cx="4249738" cy="2952750"/>
          </a:xfr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200" dirty="0"/>
              <a:t>Škrkavka dětská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200" dirty="0"/>
              <a:t>Roup dětský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200" dirty="0"/>
              <a:t>Svalovec stočený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200" dirty="0"/>
              <a:t>Vlasovec mízní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200" dirty="0"/>
              <a:t>Háďátko řepné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1. škrkavka dětská</a:t>
            </a:r>
          </a:p>
        </p:txBody>
      </p:sp>
      <p:sp>
        <p:nvSpPr>
          <p:cNvPr id="18436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Jak vypadá ?</a:t>
            </a:r>
          </a:p>
        </p:txBody>
      </p:sp>
      <p:pic>
        <p:nvPicPr>
          <p:cNvPr id="18434" name="Zástupný symbol pro obsah 7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565400"/>
            <a:ext cx="2665412" cy="3363913"/>
          </a:xfrm>
        </p:spPr>
      </p:pic>
      <p:sp>
        <p:nvSpPr>
          <p:cNvPr id="18437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/>
              <a:t>Popis těla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4087813" cy="38862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Válcovité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15-20 cm dlouhé (samice)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Na koncích zúžené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Pohlavní dvoutvárnost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bg1"/>
                </a:solidFill>
              </a:rPr>
              <a:t>Samec je menší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492</Words>
  <Application>Microsoft Office PowerPoint</Application>
  <PresentationFormat>Předvádění na obrazovce (4:3)</PresentationFormat>
  <Paragraphs>157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Wingdings 2</vt:lpstr>
      <vt:lpstr>Motiv Office</vt:lpstr>
      <vt:lpstr>Opakování ploštěnci</vt:lpstr>
      <vt:lpstr>Kontrola DÚ</vt:lpstr>
      <vt:lpstr>Hlísti</vt:lpstr>
      <vt:lpstr>Porovnej cizopasné ploštěnce a hlísty </vt:lpstr>
      <vt:lpstr>Tělo hlístů</vt:lpstr>
      <vt:lpstr>Pohlavní dvoutvárnost</vt:lpstr>
      <vt:lpstr>Škrkavka – samec a samička</vt:lpstr>
      <vt:lpstr>Významní hlísti</vt:lpstr>
      <vt:lpstr>1. škrkavka dětská</vt:lpstr>
      <vt:lpstr>1. škrkavka dětská</vt:lpstr>
      <vt:lpstr>1. škrkavka dětská</vt:lpstr>
      <vt:lpstr>1. škrkavka dětská https://www.youtube.com/watch?v=IjP2pUGb-7s </vt:lpstr>
      <vt:lpstr>2. Roup dětský</vt:lpstr>
      <vt:lpstr>3. Svalovec stočený</vt:lpstr>
      <vt:lpstr>3. Svalovec stočený</vt:lpstr>
      <vt:lpstr>4. Vlasovec mízní</vt:lpstr>
      <vt:lpstr>5. Háďátko řepné</vt:lpstr>
      <vt:lpstr>5. Háďátko řepné</vt:lpstr>
      <vt:lpstr>Neparazitičtí hlísti</vt:lpstr>
      <vt:lpstr>Hlísti (zápis)</vt:lpstr>
      <vt:lpstr>DÚ  z online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Tereza Kovalská</dc:creator>
  <cp:lastModifiedBy>Zbyněk Koláčný</cp:lastModifiedBy>
  <cp:revision>35</cp:revision>
  <dcterms:created xsi:type="dcterms:W3CDTF">2012-08-13T09:49:25Z</dcterms:created>
  <dcterms:modified xsi:type="dcterms:W3CDTF">2021-02-01T16:31:22Z</dcterms:modified>
</cp:coreProperties>
</file>